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6"/>
  </p:notesMasterIdLst>
  <p:sldIdLst>
    <p:sldId id="256" r:id="rId2"/>
    <p:sldId id="29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97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98" r:id="rId35"/>
    <p:sldId id="287" r:id="rId36"/>
    <p:sldId id="288" r:id="rId37"/>
    <p:sldId id="289" r:id="rId38"/>
    <p:sldId id="290" r:id="rId39"/>
    <p:sldId id="291" r:id="rId40"/>
    <p:sldId id="299" r:id="rId41"/>
    <p:sldId id="292" r:id="rId42"/>
    <p:sldId id="293" r:id="rId43"/>
    <p:sldId id="294" r:id="rId44"/>
    <p:sldId id="295" r:id="rId4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/>
    <p:restoredTop sz="94631"/>
  </p:normalViewPr>
  <p:slideViewPr>
    <p:cSldViewPr snapToGrid="0" snapToObjects="1">
      <p:cViewPr varScale="1">
        <p:scale>
          <a:sx n="122" d="100"/>
          <a:sy n="122" d="100"/>
        </p:scale>
        <p:origin x="21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7584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48582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7007735" y="3176887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Shape 11"/>
          <p:cNvCxnSpPr/>
          <p:nvPr/>
        </p:nvCxnSpPr>
        <p:spPr>
          <a:xfrm>
            <a:off x="1575034" y="3158251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" name="Shape 12"/>
          <p:cNvGrpSpPr/>
          <p:nvPr/>
        </p:nvGrpSpPr>
        <p:grpSpPr>
          <a:xfrm>
            <a:off x="1004144" y="1022025"/>
            <a:ext cx="7136667" cy="152400"/>
            <a:chOff x="1346428" y="1011300"/>
            <a:chExt cx="6452100" cy="152400"/>
          </a:xfrm>
        </p:grpSpPr>
        <p:cxnSp>
          <p:nvCxnSpPr>
            <p:cNvPr id="13" name="Shape 13"/>
            <p:cNvCxnSpPr/>
            <p:nvPr/>
          </p:nvCxnSpPr>
          <p:spPr>
            <a:xfrm rot="10800000">
              <a:off x="1346428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Shape 14"/>
            <p:cNvCxnSpPr/>
            <p:nvPr/>
          </p:nvCxnSpPr>
          <p:spPr>
            <a:xfrm rot="10800000">
              <a:off x="1346428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" name="Shape 15"/>
          <p:cNvGrpSpPr/>
          <p:nvPr/>
        </p:nvGrpSpPr>
        <p:grpSpPr>
          <a:xfrm>
            <a:off x="1004151" y="3969100"/>
            <a:ext cx="7136667" cy="152400"/>
            <a:chOff x="1346435" y="3969087"/>
            <a:chExt cx="6452100" cy="152400"/>
          </a:xfrm>
        </p:grpSpPr>
        <p:cxnSp>
          <p:nvCxnSpPr>
            <p:cNvPr id="16" name="Shape 16"/>
            <p:cNvCxnSpPr/>
            <p:nvPr/>
          </p:nvCxnSpPr>
          <p:spPr>
            <a:xfrm>
              <a:off x="1346435" y="4121487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1346435" y="3969087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ko"/>
              <a:t>‹#›</a:t>
            </a:fld>
            <a:endParaRPr lang="k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ko"/>
              <a:t>‹#›</a:t>
            </a:fld>
            <a:endParaRPr lang="k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ko"/>
              <a:t>‹#›</a:t>
            </a:fld>
            <a:endParaRPr lang="k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ko"/>
              <a:t>‹#›</a:t>
            </a:fld>
            <a:endParaRPr lang="k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ko"/>
              <a:t>‹#›</a:t>
            </a:fld>
            <a:endParaRPr lang="k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ko"/>
              <a:t>‹#›</a:t>
            </a:fld>
            <a:endParaRPr lang="k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ko"/>
              <a:t>‹#›</a:t>
            </a:fld>
            <a:endParaRPr lang="k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7" name="Shape 4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ko">
                <a:solidFill>
                  <a:schemeClr val="lt1"/>
                </a:solidFill>
              </a:rPr>
              <a:t>‹#›</a:t>
            </a:fld>
            <a:endParaRPr lang="ko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ko"/>
              <a:t>‹#›</a:t>
            </a:fld>
            <a:endParaRPr lang="k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ko"/>
              <a:t>‹#›</a:t>
            </a:fld>
            <a:endParaRPr lang="k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ko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ko"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png"/><Relationship Id="rId5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eb.mit.edu/6.813/www/sp16/" TargetMode="External"/><Relationship Id="rId4" Type="http://schemas.openxmlformats.org/officeDocument/2006/relationships/hyperlink" Target="http://creativecommons.org/licenses/by-sa/4.0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ko"/>
              <a:t>Group Project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ko"/>
              <a:t>Week 3, Day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ko"/>
              <a:t>Efficiency - Example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311700" y="120326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ko" dirty="0"/>
              <a:t>Autocomplete</a:t>
            </a:r>
          </a:p>
        </p:txBody>
      </p:sp>
      <p:pic>
        <p:nvPicPr>
          <p:cNvPr id="121" name="Shape 121"/>
          <p:cNvPicPr preferRelativeResize="0"/>
          <p:nvPr/>
        </p:nvPicPr>
        <p:blipFill rotWithShape="1">
          <a:blip r:embed="rId3">
            <a:alphaModFix/>
          </a:blip>
          <a:srcRect l="5012" r="5156"/>
          <a:stretch/>
        </p:blipFill>
        <p:spPr>
          <a:xfrm>
            <a:off x="311699" y="1712062"/>
            <a:ext cx="4410199" cy="2935024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2" name="Shape 122"/>
          <p:cNvPicPr preferRelativeResize="0"/>
          <p:nvPr/>
        </p:nvPicPr>
        <p:blipFill rotWithShape="1">
          <a:blip r:embed="rId4">
            <a:alphaModFix/>
          </a:blip>
          <a:srcRect r="58018"/>
          <a:stretch/>
        </p:blipFill>
        <p:spPr>
          <a:xfrm>
            <a:off x="4993550" y="2130375"/>
            <a:ext cx="3838748" cy="20984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Safety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>
              <a:lnSpc>
                <a:spcPct val="150000"/>
              </a:lnSpc>
              <a:spcBef>
                <a:spcPts val="0"/>
              </a:spcBef>
            </a:pPr>
            <a:r>
              <a:rPr lang="ko" b="1" dirty="0"/>
              <a:t>Easy to go back</a:t>
            </a:r>
          </a:p>
          <a:p>
            <a:pPr marL="685800" lvl="1" rtl="0">
              <a:lnSpc>
                <a:spcPct val="150000"/>
              </a:lnSpc>
              <a:spcBef>
                <a:spcPts val="0"/>
              </a:spcBef>
            </a:pPr>
            <a:r>
              <a:rPr lang="ko" dirty="0"/>
              <a:t>Undo &amp; Redo</a:t>
            </a:r>
          </a:p>
          <a:p>
            <a:pPr marL="685800" lvl="1">
              <a:lnSpc>
                <a:spcPct val="150000"/>
              </a:lnSpc>
              <a:spcBef>
                <a:spcPts val="0"/>
              </a:spcBef>
            </a:pPr>
            <a:r>
              <a:rPr lang="ko" dirty="0"/>
              <a:t>Interaction styles</a:t>
            </a:r>
          </a:p>
          <a:p>
            <a:pPr marL="228600" lvl="0">
              <a:lnSpc>
                <a:spcPct val="150000"/>
              </a:lnSpc>
              <a:spcBef>
                <a:spcPts val="0"/>
              </a:spcBef>
            </a:pPr>
            <a:r>
              <a:rPr lang="ko" b="1" dirty="0"/>
              <a:t>Prevent errors</a:t>
            </a:r>
          </a:p>
          <a:p>
            <a:pPr marL="685800" lvl="1" rtl="0">
              <a:lnSpc>
                <a:spcPct val="150000"/>
              </a:lnSpc>
              <a:spcBef>
                <a:spcPts val="0"/>
              </a:spcBef>
            </a:pPr>
            <a:r>
              <a:rPr lang="ko" dirty="0"/>
              <a:t>Warnings</a:t>
            </a:r>
          </a:p>
          <a:p>
            <a:pPr marL="685800" lvl="1">
              <a:lnSpc>
                <a:spcPct val="150000"/>
              </a:lnSpc>
              <a:spcBef>
                <a:spcPts val="0"/>
              </a:spcBef>
            </a:pPr>
            <a:r>
              <a:rPr lang="ko" dirty="0" smtClean="0"/>
              <a:t>Restrictions</a:t>
            </a:r>
            <a:endParaRPr lang="ko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ko"/>
              <a:t>Safety - Example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ko"/>
              <a:t>Undo &amp; Confirmation dialog</a:t>
            </a:r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7775" y="1789524"/>
            <a:ext cx="3686423" cy="292972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5" y="1885624"/>
            <a:ext cx="4346769" cy="2737524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ko" sz="4800"/>
              <a:t>Ideation</a:t>
            </a:r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(2/5)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Brainstorming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lnSpc>
                <a:spcPct val="150000"/>
              </a:lnSpc>
              <a:spcBef>
                <a:spcPts val="0"/>
              </a:spcBef>
            </a:pPr>
            <a:r>
              <a:rPr lang="ko" b="1" dirty="0"/>
              <a:t>Key Principles</a:t>
            </a:r>
          </a:p>
          <a:p>
            <a:pPr marL="914400" lvl="1" indent="-228600">
              <a:lnSpc>
                <a:spcPct val="150000"/>
              </a:lnSpc>
              <a:spcBef>
                <a:spcPts val="0"/>
              </a:spcBef>
            </a:pPr>
            <a:r>
              <a:rPr lang="ko" dirty="0"/>
              <a:t>Defer judgement</a:t>
            </a:r>
          </a:p>
          <a:p>
            <a:pPr marL="914400" lvl="1" indent="-228600" rtl="0">
              <a:lnSpc>
                <a:spcPct val="150000"/>
              </a:lnSpc>
              <a:spcBef>
                <a:spcPts val="0"/>
              </a:spcBef>
            </a:pPr>
            <a:r>
              <a:rPr lang="ko" dirty="0"/>
              <a:t>Reach for quantity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ko" b="1" dirty="0"/>
              <a:t>Reduce Social Inhibition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ko" b="1" dirty="0"/>
              <a:t>Idea Generation</a:t>
            </a:r>
          </a:p>
          <a:p>
            <a:pPr marL="457200" lvl="0" indent="-228600">
              <a:lnSpc>
                <a:spcPct val="150000"/>
              </a:lnSpc>
              <a:spcBef>
                <a:spcPts val="0"/>
              </a:spcBef>
            </a:pPr>
            <a:r>
              <a:rPr lang="ko" b="1" dirty="0"/>
              <a:t>Increase Creativity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IDEO’s Rule</a:t>
            </a:r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37373C"/>
              </a:buClr>
            </a:pPr>
            <a:r>
              <a:rPr lang="ko" dirty="0">
                <a:solidFill>
                  <a:srgbClr val="37373C"/>
                </a:solidFill>
              </a:rPr>
              <a:t>Be visual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37373C"/>
              </a:buClr>
            </a:pPr>
            <a:r>
              <a:rPr lang="ko" dirty="0">
                <a:solidFill>
                  <a:srgbClr val="37373C"/>
                </a:solidFill>
              </a:rPr>
              <a:t>Defer judgment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37373C"/>
              </a:buClr>
            </a:pPr>
            <a:r>
              <a:rPr lang="ko" dirty="0">
                <a:solidFill>
                  <a:srgbClr val="37373C"/>
                </a:solidFill>
              </a:rPr>
              <a:t>Encourage wild ideas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37373C"/>
              </a:buClr>
            </a:pPr>
            <a:r>
              <a:rPr lang="ko" dirty="0">
                <a:solidFill>
                  <a:srgbClr val="37373C"/>
                </a:solidFill>
              </a:rPr>
              <a:t>Build on the ideas of others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37373C"/>
              </a:buClr>
            </a:pPr>
            <a:r>
              <a:rPr lang="ko" dirty="0">
                <a:solidFill>
                  <a:srgbClr val="37373C"/>
                </a:solidFill>
              </a:rPr>
              <a:t>Go for quantity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37373C"/>
              </a:buClr>
            </a:pPr>
            <a:r>
              <a:rPr lang="ko" dirty="0">
                <a:solidFill>
                  <a:srgbClr val="37373C"/>
                </a:solidFill>
              </a:rPr>
              <a:t>One conversation at a time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37373C"/>
              </a:buClr>
            </a:pPr>
            <a:r>
              <a:rPr lang="ko" dirty="0">
                <a:solidFill>
                  <a:srgbClr val="37373C"/>
                </a:solidFill>
              </a:rPr>
              <a:t>Stay focused on the topic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altLang="ko" dirty="0" smtClean="0"/>
              <a:t>Video Break</a:t>
            </a:r>
            <a:endParaRPr lang="ko" dirty="0"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37373C"/>
              </a:buClr>
            </a:pPr>
            <a:endParaRPr lang="ko" dirty="0">
              <a:solidFill>
                <a:srgbClr val="37373C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886" y="1266325"/>
            <a:ext cx="5642227" cy="352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78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Persona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43710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lnSpc>
                <a:spcPct val="200000"/>
              </a:lnSpc>
              <a:spcBef>
                <a:spcPts val="0"/>
              </a:spcBef>
            </a:pPr>
            <a:r>
              <a:rPr lang="ko" dirty="0"/>
              <a:t>A model user that represents a user class</a:t>
            </a:r>
          </a:p>
          <a:p>
            <a:pPr marL="457200" lvl="0" indent="-228600" rtl="0">
              <a:lnSpc>
                <a:spcPct val="200000"/>
              </a:lnSpc>
              <a:spcBef>
                <a:spcPts val="0"/>
              </a:spcBef>
            </a:pPr>
            <a:r>
              <a:rPr lang="ko" dirty="0"/>
              <a:t>Abstraction of actual users’ </a:t>
            </a:r>
            <a:r>
              <a:rPr lang="ko" dirty="0" smtClean="0"/>
              <a:t>behavior</a:t>
            </a:r>
            <a:r>
              <a:rPr lang="en-US" altLang="ko" dirty="0" smtClean="0"/>
              <a:t> </a:t>
            </a:r>
            <a:r>
              <a:rPr lang="ko" dirty="0" smtClean="0"/>
              <a:t>patterns</a:t>
            </a:r>
            <a:endParaRPr lang="ko" dirty="0"/>
          </a:p>
          <a:p>
            <a:pPr marL="457200" lvl="0" indent="-228600" rtl="0">
              <a:lnSpc>
                <a:spcPct val="200000"/>
              </a:lnSpc>
              <a:spcBef>
                <a:spcPts val="0"/>
              </a:spcBef>
            </a:pPr>
            <a:r>
              <a:rPr lang="ko" dirty="0"/>
              <a:t>Build empathy and stay grounded</a:t>
            </a:r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5125" y="1152421"/>
            <a:ext cx="4087175" cy="271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Core Tasks</a:t>
            </a:r>
          </a:p>
        </p:txBody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ko" b="1" dirty="0"/>
              <a:t>Identify user’s goal</a:t>
            </a:r>
          </a:p>
          <a:p>
            <a:pPr marL="914400" lvl="1" indent="-228600">
              <a:lnSpc>
                <a:spcPct val="150000"/>
              </a:lnSpc>
              <a:spcBef>
                <a:spcPts val="0"/>
              </a:spcBef>
            </a:pPr>
            <a:r>
              <a:rPr lang="ko" dirty="0"/>
              <a:t>Followed by persona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ko" b="1" dirty="0"/>
              <a:t>Decompose into subtasks</a:t>
            </a:r>
          </a:p>
          <a:p>
            <a:pPr marL="914400" lvl="1" indent="-228600">
              <a:lnSpc>
                <a:spcPct val="150000"/>
              </a:lnSpc>
              <a:spcBef>
                <a:spcPts val="0"/>
              </a:spcBef>
            </a:pPr>
            <a:r>
              <a:rPr lang="ko" dirty="0"/>
              <a:t>Step by step subtasks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ko" b="1" dirty="0"/>
              <a:t>Abstraction</a:t>
            </a:r>
          </a:p>
          <a:p>
            <a:pPr marL="914400" lvl="1" indent="-228600">
              <a:lnSpc>
                <a:spcPct val="150000"/>
              </a:lnSpc>
              <a:spcBef>
                <a:spcPts val="0"/>
              </a:spcBef>
            </a:pPr>
            <a:r>
              <a:rPr lang="ko" dirty="0"/>
              <a:t>Be general, not </a:t>
            </a:r>
            <a:r>
              <a:rPr lang="ko" dirty="0" smtClean="0"/>
              <a:t>specific</a:t>
            </a:r>
            <a:endParaRPr lang="k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 dirty="0"/>
              <a:t>Group Activity </a:t>
            </a:r>
            <a:r>
              <a:rPr lang="ko" dirty="0" smtClean="0"/>
              <a:t>1</a:t>
            </a:r>
            <a:r>
              <a:rPr lang="en-US" altLang="ko" dirty="0"/>
              <a:t> </a:t>
            </a:r>
            <a:r>
              <a:rPr lang="en-US" altLang="ko" dirty="0" smtClean="0"/>
              <a:t>   </a:t>
            </a:r>
            <a:r>
              <a:rPr lang="en-US" altLang="ko-KR" dirty="0" smtClean="0"/>
              <a:t>[5</a:t>
            </a:r>
            <a:r>
              <a:rPr lang="ko-KR" altLang="en-US" dirty="0" smtClean="0"/>
              <a:t> </a:t>
            </a:r>
            <a:r>
              <a:rPr lang="en-US" altLang="ko-KR" dirty="0" smtClean="0"/>
              <a:t>min]</a:t>
            </a:r>
            <a:endParaRPr lang="ko" dirty="0"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311700" y="972041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ko" dirty="0"/>
              <a:t>Brainstorm your basic ideas on your website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Char char="✓"/>
            </a:pPr>
            <a:r>
              <a:rPr lang="ko" dirty="0"/>
              <a:t>Set your persona &amp; core tasks</a:t>
            </a:r>
          </a:p>
          <a:p>
            <a:pPr marL="1371600" lvl="1" indent="-228600">
              <a:lnSpc>
                <a:spcPct val="150000"/>
              </a:lnSpc>
              <a:spcBef>
                <a:spcPts val="0"/>
              </a:spcBef>
            </a:pPr>
            <a:r>
              <a:rPr lang="ko" dirty="0"/>
              <a:t>e.g. nationality, age, gender, experty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Char char="✓"/>
            </a:pPr>
            <a:r>
              <a:rPr lang="ko" dirty="0"/>
              <a:t>Information to include</a:t>
            </a:r>
          </a:p>
          <a:p>
            <a:pPr marL="1371600" lvl="1" indent="-228600" rtl="0">
              <a:lnSpc>
                <a:spcPct val="150000"/>
              </a:lnSpc>
              <a:spcBef>
                <a:spcPts val="0"/>
              </a:spcBef>
            </a:pPr>
            <a:r>
              <a:rPr lang="ko" dirty="0"/>
              <a:t>map?, demography?, national flag?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Char char="✓"/>
            </a:pPr>
            <a:r>
              <a:rPr lang="ko" dirty="0"/>
              <a:t>General layout of your website</a:t>
            </a:r>
          </a:p>
          <a:p>
            <a:pPr marL="1371600" lvl="1" indent="-228600" rtl="0">
              <a:lnSpc>
                <a:spcPct val="150000"/>
              </a:lnSpc>
              <a:spcBef>
                <a:spcPts val="0"/>
              </a:spcBef>
            </a:pPr>
            <a:r>
              <a:rPr lang="ko" dirty="0"/>
              <a:t>sections?, image placement?, alignment?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smtClean="0"/>
              <a:t>Football Tournament</a:t>
            </a:r>
            <a:endParaRPr kumimoji="1"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677" y="1152425"/>
            <a:ext cx="2892971" cy="216972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84" y="1151191"/>
            <a:ext cx="2894616" cy="217096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98" y="2569722"/>
            <a:ext cx="2892971" cy="21697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705" y="2569722"/>
            <a:ext cx="2894616" cy="217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48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ko" sz="4800"/>
              <a:t>Design Guidelines</a:t>
            </a: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(3/5)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ko"/>
              <a:t>Remove inessential features &amp; functions</a:t>
            </a:r>
          </a:p>
        </p:txBody>
      </p:sp>
      <p:pic>
        <p:nvPicPr>
          <p:cNvPr id="185" name="Shape 185"/>
          <p:cNvPicPr preferRelativeResize="0"/>
          <p:nvPr/>
        </p:nvPicPr>
        <p:blipFill rotWithShape="1">
          <a:blip r:embed="rId3">
            <a:alphaModFix/>
          </a:blip>
          <a:srcRect l="15843" t="9880" r="12368" b="12810"/>
          <a:stretch/>
        </p:blipFill>
        <p:spPr>
          <a:xfrm>
            <a:off x="910025" y="1974700"/>
            <a:ext cx="2190750" cy="235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Simplicity - Reduction</a:t>
            </a:r>
          </a:p>
        </p:txBody>
      </p:sp>
      <p:pic>
        <p:nvPicPr>
          <p:cNvPr id="187" name="Shape 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8300" y="2064274"/>
            <a:ext cx="2414449" cy="22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5350" y="1974700"/>
            <a:ext cx="2190750" cy="234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ko"/>
              <a:t>Simplicity - Regularity</a:t>
            </a:r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/>
              <a:t>Limit inessential variations &amp; irregularity</a:t>
            </a:r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8883" y="2094233"/>
            <a:ext cx="2572224" cy="2345749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96" name="Shape 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900" y="2120876"/>
            <a:ext cx="2511475" cy="229245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ko"/>
              <a:t>Simplicity - Double Duty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ko"/>
              <a:t>Combine functions into a feature</a:t>
            </a:r>
          </a:p>
        </p:txBody>
      </p:sp>
      <p:pic>
        <p:nvPicPr>
          <p:cNvPr id="203" name="Shape 203"/>
          <p:cNvPicPr preferRelativeResize="0"/>
          <p:nvPr/>
        </p:nvPicPr>
        <p:blipFill rotWithShape="1">
          <a:blip r:embed="rId3">
            <a:alphaModFix/>
          </a:blip>
          <a:srcRect r="39191"/>
          <a:stretch/>
        </p:blipFill>
        <p:spPr>
          <a:xfrm>
            <a:off x="594475" y="1969400"/>
            <a:ext cx="3025323" cy="2599624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04" name="Shape 2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3075" y="2183562"/>
            <a:ext cx="3984899" cy="177302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Visual contrast</a:t>
            </a:r>
          </a:p>
        </p:txBody>
      </p:sp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436336"/>
            <a:ext cx="8520599" cy="2962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Alignment</a:t>
            </a:r>
          </a:p>
        </p:txBody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lnSpc>
                <a:spcPct val="100000"/>
              </a:lnSpc>
              <a:spcBef>
                <a:spcPts val="0"/>
              </a:spcBef>
            </a:pPr>
            <a:r>
              <a:rPr lang="ko" sz="1600" dirty="0"/>
              <a:t>Align labels left or right</a:t>
            </a:r>
          </a:p>
          <a:p>
            <a:pPr marL="457200" lvl="0" indent="-228600">
              <a:lnSpc>
                <a:spcPct val="100000"/>
              </a:lnSpc>
              <a:spcBef>
                <a:spcPts val="0"/>
              </a:spcBef>
            </a:pPr>
            <a:r>
              <a:rPr lang="ko" sz="1600" dirty="0"/>
              <a:t>Align text baselines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</a:pPr>
            <a:r>
              <a:rPr lang="ko" sz="1600" dirty="0"/>
              <a:t>Organize information in columns</a:t>
            </a:r>
          </a:p>
        </p:txBody>
      </p:sp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900" y="2549560"/>
            <a:ext cx="2521150" cy="234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8042" y="2528539"/>
            <a:ext cx="4139881" cy="234607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ko"/>
              <a:t>Color Model</a:t>
            </a:r>
          </a:p>
        </p:txBody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ko" dirty="0" smtClean="0"/>
              <a:t>value</a:t>
            </a:r>
            <a:r>
              <a:rPr lang="ko" dirty="0" smtClean="0"/>
              <a:t>, </a:t>
            </a:r>
            <a:r>
              <a:rPr lang="ko" dirty="0"/>
              <a:t>hue, saturation</a:t>
            </a:r>
          </a:p>
        </p:txBody>
      </p:sp>
      <p:pic>
        <p:nvPicPr>
          <p:cNvPr id="225" name="Shape 225"/>
          <p:cNvPicPr preferRelativeResize="0"/>
          <p:nvPr/>
        </p:nvPicPr>
        <p:blipFill rotWithShape="1">
          <a:blip r:embed="rId3">
            <a:alphaModFix/>
          </a:blip>
          <a:srcRect l="20616"/>
          <a:stretch/>
        </p:blipFill>
        <p:spPr>
          <a:xfrm>
            <a:off x="408549" y="1800575"/>
            <a:ext cx="4164074" cy="29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6874" y="1800575"/>
            <a:ext cx="4655775" cy="25653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Background Color</a:t>
            </a:r>
          </a:p>
        </p:txBody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Avoid saturated &amp; low value colors</a:t>
            </a:r>
          </a:p>
        </p:txBody>
      </p:sp>
      <p:pic>
        <p:nvPicPr>
          <p:cNvPr id="233" name="Shape 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725" y="1758700"/>
            <a:ext cx="3740876" cy="281032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34" name="Shape 2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8804" y="1758700"/>
            <a:ext cx="3115795" cy="2810324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Color Scheme</a:t>
            </a:r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 b="48440"/>
          <a:stretch/>
        </p:blipFill>
        <p:spPr>
          <a:xfrm>
            <a:off x="701862" y="1266324"/>
            <a:ext cx="3926500" cy="140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7087" y="1266325"/>
            <a:ext cx="3525049" cy="352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 rotWithShape="1">
          <a:blip r:embed="rId5">
            <a:alphaModFix/>
          </a:blip>
          <a:srcRect t="28790"/>
          <a:stretch/>
        </p:blipFill>
        <p:spPr>
          <a:xfrm>
            <a:off x="701862" y="2950575"/>
            <a:ext cx="3926500" cy="184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ko" dirty="0"/>
              <a:t>Group Activity </a:t>
            </a:r>
            <a:r>
              <a:rPr lang="ko" dirty="0" smtClean="0"/>
              <a:t>2</a:t>
            </a:r>
            <a:r>
              <a:rPr lang="en-US" altLang="ko" dirty="0"/>
              <a:t> </a:t>
            </a:r>
            <a:r>
              <a:rPr lang="en-US" altLang="ko-KR" dirty="0"/>
              <a:t>[5</a:t>
            </a:r>
            <a:r>
              <a:rPr lang="ko-KR" altLang="en-US" dirty="0"/>
              <a:t> </a:t>
            </a:r>
            <a:r>
              <a:rPr lang="en-US" altLang="ko-KR" dirty="0"/>
              <a:t>min]</a:t>
            </a:r>
            <a:endParaRPr lang="ko" dirty="0"/>
          </a:p>
        </p:txBody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ko" dirty="0"/>
              <a:t>Discuss about the ways to improve the readability of your website including:</a:t>
            </a:r>
          </a:p>
          <a:p>
            <a:pPr marL="457200" lvl="0" indent="-228600">
              <a:lnSpc>
                <a:spcPct val="150000"/>
              </a:lnSpc>
              <a:spcBef>
                <a:spcPts val="0"/>
              </a:spcBef>
              <a:buChar char="○"/>
            </a:pPr>
            <a:r>
              <a:rPr lang="ko" dirty="0"/>
              <a:t>Simplicity	</a:t>
            </a:r>
          </a:p>
          <a:p>
            <a:pPr marL="457200" lvl="0" indent="-228600">
              <a:lnSpc>
                <a:spcPct val="150000"/>
              </a:lnSpc>
              <a:spcBef>
                <a:spcPts val="0"/>
              </a:spcBef>
              <a:buChar char="○"/>
            </a:pPr>
            <a:r>
              <a:rPr lang="ko" dirty="0"/>
              <a:t>Visual contrast</a:t>
            </a:r>
          </a:p>
          <a:p>
            <a:pPr marL="457200" lvl="0" indent="-228600">
              <a:lnSpc>
                <a:spcPct val="150000"/>
              </a:lnSpc>
              <a:spcBef>
                <a:spcPts val="0"/>
              </a:spcBef>
              <a:buChar char="○"/>
            </a:pPr>
            <a:r>
              <a:rPr lang="ko" dirty="0"/>
              <a:t>Background color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Char char="○"/>
            </a:pPr>
            <a:r>
              <a:rPr lang="ko" dirty="0"/>
              <a:t>Color scheme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Schedule for This Week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indent="45720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ko" b="1"/>
              <a:t>Day 1</a:t>
            </a:r>
            <a:r>
              <a:rPr lang="ko"/>
              <a:t> - Brainstorming &amp; Prototyping</a:t>
            </a:r>
          </a:p>
          <a:p>
            <a:pPr lvl="0" indent="45720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ko" b="1"/>
              <a:t>Day 2</a:t>
            </a:r>
            <a:r>
              <a:rPr lang="ko"/>
              <a:t> - UI Examples &amp; Implementation</a:t>
            </a:r>
          </a:p>
          <a:p>
            <a:pPr lvl="0" indent="45720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ko" b="1"/>
              <a:t>Day 3</a:t>
            </a:r>
            <a:r>
              <a:rPr lang="ko"/>
              <a:t> - Implementation</a:t>
            </a:r>
          </a:p>
          <a:p>
            <a:pPr lvl="0" indent="45720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ko" b="1"/>
              <a:t>Day 4</a:t>
            </a:r>
            <a:r>
              <a:rPr lang="ko"/>
              <a:t> - User Test &amp; Iteration</a:t>
            </a:r>
          </a:p>
          <a:p>
            <a:pPr lvl="0" indent="45720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ko" b="1"/>
              <a:t>Day 5</a:t>
            </a:r>
            <a:r>
              <a:rPr lang="ko"/>
              <a:t> - Presentation &amp; Exam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ko" sz="4800"/>
              <a:t>Prototyping</a:t>
            </a:r>
          </a:p>
        </p:txBody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(4/5)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Why prototype?</a:t>
            </a:r>
          </a:p>
        </p:txBody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lnSpc>
                <a:spcPct val="200000"/>
              </a:lnSpc>
              <a:spcBef>
                <a:spcPts val="0"/>
              </a:spcBef>
            </a:pPr>
            <a:r>
              <a:rPr lang="ko"/>
              <a:t>Get feedback earlier, cheaper</a:t>
            </a:r>
          </a:p>
          <a:p>
            <a:pPr marL="457200" lvl="0" indent="-228600">
              <a:lnSpc>
                <a:spcPct val="200000"/>
              </a:lnSpc>
              <a:spcBef>
                <a:spcPts val="0"/>
              </a:spcBef>
            </a:pPr>
            <a:r>
              <a:rPr lang="ko"/>
              <a:t>Experiment with alternatives</a:t>
            </a:r>
          </a:p>
          <a:p>
            <a:pPr marL="457200" lvl="0" indent="-228600">
              <a:lnSpc>
                <a:spcPct val="200000"/>
              </a:lnSpc>
              <a:spcBef>
                <a:spcPts val="0"/>
              </a:spcBef>
            </a:pPr>
            <a:r>
              <a:rPr lang="ko"/>
              <a:t>Easier to change or throw away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Fidelity</a:t>
            </a:r>
          </a:p>
        </p:txBody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3428900" y="1035850"/>
            <a:ext cx="1836900" cy="42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Low, Mid, High</a:t>
            </a:r>
          </a:p>
        </p:txBody>
      </p:sp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 l="35978" r="34734"/>
          <a:stretch/>
        </p:blipFill>
        <p:spPr>
          <a:xfrm>
            <a:off x="637350" y="1784424"/>
            <a:ext cx="1836999" cy="31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 rotWithShape="1">
          <a:blip r:embed="rId4">
            <a:alphaModFix/>
          </a:blip>
          <a:srcRect l="32473" t="5806" r="36620" b="6612"/>
          <a:stretch/>
        </p:blipFill>
        <p:spPr>
          <a:xfrm>
            <a:off x="3553963" y="1788954"/>
            <a:ext cx="1680750" cy="3128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 rotWithShape="1">
          <a:blip r:embed="rId5">
            <a:alphaModFix/>
          </a:blip>
          <a:srcRect l="66917"/>
          <a:stretch/>
        </p:blipFill>
        <p:spPr>
          <a:xfrm>
            <a:off x="6314368" y="1802949"/>
            <a:ext cx="1742956" cy="31007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70" name="Shape 270"/>
          <p:cNvSpPr/>
          <p:nvPr/>
        </p:nvSpPr>
        <p:spPr>
          <a:xfrm>
            <a:off x="2744600" y="1361825"/>
            <a:ext cx="3205500" cy="282900"/>
          </a:xfrm>
          <a:prstGeom prst="left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1" name="Shape 271"/>
          <p:cNvSpPr txBox="1"/>
          <p:nvPr/>
        </p:nvSpPr>
        <p:spPr>
          <a:xfrm>
            <a:off x="439975" y="1298975"/>
            <a:ext cx="2126400" cy="4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Cheaper, faster to build 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6128325" y="1298962"/>
            <a:ext cx="2223300" cy="4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ko"/>
              <a:t>More practical feedback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Feel and Look</a:t>
            </a:r>
          </a:p>
        </p:txBody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lnSpc>
                <a:spcPct val="100000"/>
              </a:lnSpc>
              <a:spcBef>
                <a:spcPts val="0"/>
              </a:spcBef>
            </a:pPr>
            <a:r>
              <a:rPr lang="ko" b="1" dirty="0"/>
              <a:t>Feel</a:t>
            </a: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</a:pPr>
            <a:r>
              <a:rPr lang="ko" dirty="0"/>
              <a:t>Input method</a:t>
            </a: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</a:pPr>
            <a:r>
              <a:rPr lang="ko" dirty="0"/>
              <a:t>Realistic task</a:t>
            </a: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</a:pPr>
            <a:r>
              <a:rPr lang="ko" dirty="0"/>
              <a:t>pointing with hands v.s. pointing with a mouse</a:t>
            </a:r>
          </a:p>
          <a:p>
            <a:pPr marL="457200" lvl="0" indent="-228600">
              <a:lnSpc>
                <a:spcPct val="100000"/>
              </a:lnSpc>
              <a:spcBef>
                <a:spcPts val="0"/>
              </a:spcBef>
            </a:pPr>
            <a:r>
              <a:rPr lang="ko" b="1" dirty="0"/>
              <a:t>Look</a:t>
            </a: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</a:pPr>
            <a:r>
              <a:rPr lang="ko" dirty="0"/>
              <a:t>Appearance</a:t>
            </a: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</a:pPr>
            <a:r>
              <a:rPr lang="ko" dirty="0"/>
              <a:t>graphic design</a:t>
            </a: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</a:pPr>
            <a:r>
              <a:rPr lang="ko" dirty="0"/>
              <a:t>Computer-drawn v.s. hand-drawn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smtClean="0"/>
              <a:t>Video Break</a:t>
            </a:r>
            <a:endParaRPr kumimoji="1"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441" y="1266325"/>
            <a:ext cx="5707117" cy="356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20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Paper Prototype</a:t>
            </a:r>
          </a:p>
        </p:txBody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311700" y="107714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lnSpc>
                <a:spcPct val="100000"/>
              </a:lnSpc>
              <a:spcBef>
                <a:spcPts val="0"/>
              </a:spcBef>
            </a:pPr>
            <a:r>
              <a:rPr lang="ko" b="1" dirty="0"/>
              <a:t>Faster to build</a:t>
            </a: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</a:pPr>
            <a:r>
              <a:rPr lang="ko" dirty="0"/>
              <a:t>Sketching is faster than programming</a:t>
            </a:r>
          </a:p>
          <a:p>
            <a:pPr marL="457200" lvl="0" indent="-228600">
              <a:lnSpc>
                <a:spcPct val="100000"/>
              </a:lnSpc>
              <a:spcBef>
                <a:spcPts val="0"/>
              </a:spcBef>
            </a:pPr>
            <a:r>
              <a:rPr lang="ko" b="1" dirty="0"/>
              <a:t>Easier to change</a:t>
            </a: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</a:pPr>
            <a:r>
              <a:rPr lang="ko" dirty="0"/>
              <a:t>Easy to change even during a user test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</a:pPr>
            <a:r>
              <a:rPr lang="ko" b="1" dirty="0"/>
              <a:t>Focuses attention on big picture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</a:pPr>
            <a:r>
              <a:rPr lang="ko" dirty="0"/>
              <a:t>Save time from focusing on details</a:t>
            </a: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</a:pPr>
            <a:r>
              <a:rPr lang="ko" dirty="0"/>
              <a:t>You can easily customize and test out your own creative design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</a:pPr>
            <a:r>
              <a:rPr lang="ko" b="1" dirty="0"/>
              <a:t>Non-programmers can help</a:t>
            </a: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</a:pPr>
            <a:r>
              <a:rPr lang="ko" dirty="0"/>
              <a:t>Only kindergarten skills are required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Tips for Good Prototypes</a:t>
            </a:r>
          </a:p>
        </p:txBody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lnSpc>
                <a:spcPct val="200000"/>
              </a:lnSpc>
              <a:spcBef>
                <a:spcPts val="0"/>
              </a:spcBef>
            </a:pPr>
            <a:r>
              <a:rPr lang="ko" dirty="0"/>
              <a:t>Make it larger</a:t>
            </a:r>
          </a:p>
          <a:p>
            <a:pPr marL="457200" lvl="0" indent="-228600">
              <a:lnSpc>
                <a:spcPct val="200000"/>
              </a:lnSpc>
              <a:spcBef>
                <a:spcPts val="0"/>
              </a:spcBef>
            </a:pPr>
            <a:r>
              <a:rPr lang="ko" dirty="0"/>
              <a:t>Make it monochrome</a:t>
            </a:r>
          </a:p>
          <a:p>
            <a:pPr marL="457200" lvl="0" indent="-228600">
              <a:lnSpc>
                <a:spcPct val="200000"/>
              </a:lnSpc>
              <a:spcBef>
                <a:spcPts val="0"/>
              </a:spcBef>
            </a:pPr>
            <a:r>
              <a:rPr lang="ko" dirty="0" smtClean="0"/>
              <a:t>Keep </a:t>
            </a:r>
            <a:r>
              <a:rPr lang="ko" dirty="0"/>
              <a:t>paper pieces organized and safe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ko" dirty="0"/>
              <a:t>Group Activity </a:t>
            </a:r>
            <a:r>
              <a:rPr lang="ko" dirty="0" smtClean="0"/>
              <a:t>3</a:t>
            </a:r>
            <a:r>
              <a:rPr lang="en-US" altLang="ko" dirty="0"/>
              <a:t> </a:t>
            </a:r>
            <a:r>
              <a:rPr lang="en-US" altLang="ko-KR" dirty="0" smtClean="0"/>
              <a:t>[10</a:t>
            </a:r>
            <a:r>
              <a:rPr lang="ko-KR" altLang="en-US" dirty="0" smtClean="0"/>
              <a:t> </a:t>
            </a:r>
            <a:r>
              <a:rPr lang="en-US" altLang="ko-KR" dirty="0"/>
              <a:t>min]</a:t>
            </a:r>
            <a:endParaRPr lang="ko" dirty="0"/>
          </a:p>
        </p:txBody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Please build your paper prototypes based on the ideas you already talked about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ko" sz="4800"/>
              <a:t>Prototype Test</a:t>
            </a:r>
          </a:p>
        </p:txBody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(5/5)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Roles</a:t>
            </a:r>
          </a:p>
        </p:txBody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311700" y="109816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lnSpc>
                <a:spcPct val="100000"/>
              </a:lnSpc>
              <a:spcBef>
                <a:spcPts val="0"/>
              </a:spcBef>
            </a:pPr>
            <a:r>
              <a:rPr lang="ko" b="1" dirty="0"/>
              <a:t>Facilitator</a:t>
            </a: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</a:pPr>
            <a:r>
              <a:rPr lang="ko" dirty="0"/>
              <a:t>Does the briefing</a:t>
            </a: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</a:pPr>
            <a:r>
              <a:rPr lang="ko" dirty="0"/>
              <a:t>Provides tasks to test</a:t>
            </a:r>
          </a:p>
          <a:p>
            <a:pPr marL="457200" lvl="0" indent="-228600">
              <a:lnSpc>
                <a:spcPct val="100000"/>
              </a:lnSpc>
              <a:spcBef>
                <a:spcPts val="0"/>
              </a:spcBef>
            </a:pPr>
            <a:r>
              <a:rPr lang="ko" b="1" dirty="0"/>
              <a:t>Observer</a:t>
            </a: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</a:pPr>
            <a:r>
              <a:rPr lang="ko" dirty="0"/>
              <a:t>Stay quiet</a:t>
            </a: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</a:pPr>
            <a:r>
              <a:rPr lang="ko" dirty="0"/>
              <a:t>Take notes</a:t>
            </a:r>
          </a:p>
          <a:p>
            <a:pPr marL="457200" lvl="0" indent="-228600">
              <a:lnSpc>
                <a:spcPct val="100000"/>
              </a:lnSpc>
              <a:spcBef>
                <a:spcPts val="0"/>
              </a:spcBef>
            </a:pPr>
            <a:r>
              <a:rPr lang="ko" b="1" dirty="0"/>
              <a:t>Computer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</a:pPr>
            <a:r>
              <a:rPr lang="ko" dirty="0"/>
              <a:t>Perform page changes</a:t>
            </a: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</a:pPr>
            <a:r>
              <a:rPr lang="ko" dirty="0"/>
              <a:t>Be mechanical and consistent as possible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ko"/>
              <a:t>What do we learn today?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lnSpc>
                <a:spcPct val="200000"/>
              </a:lnSpc>
              <a:spcBef>
                <a:spcPts val="0"/>
              </a:spcBef>
              <a:buChar char="✓"/>
            </a:pPr>
            <a:r>
              <a:rPr lang="ko"/>
              <a:t>Usability Issues</a:t>
            </a:r>
          </a:p>
          <a:p>
            <a:pPr marL="457200" lvl="0" indent="-228600">
              <a:lnSpc>
                <a:spcPct val="200000"/>
              </a:lnSpc>
              <a:spcBef>
                <a:spcPts val="0"/>
              </a:spcBef>
              <a:buChar char="✓"/>
            </a:pPr>
            <a:r>
              <a:rPr lang="ko"/>
              <a:t>Ideation</a:t>
            </a:r>
          </a:p>
          <a:p>
            <a:pPr marL="457200" lvl="0" indent="-228600">
              <a:lnSpc>
                <a:spcPct val="200000"/>
              </a:lnSpc>
              <a:spcBef>
                <a:spcPts val="0"/>
              </a:spcBef>
              <a:buChar char="✓"/>
            </a:pPr>
            <a:r>
              <a:rPr lang="ko"/>
              <a:t>Design Guidelines</a:t>
            </a:r>
          </a:p>
          <a:p>
            <a:pPr marL="457200" lvl="0" indent="-228600" rtl="0">
              <a:lnSpc>
                <a:spcPct val="200000"/>
              </a:lnSpc>
              <a:spcBef>
                <a:spcPts val="0"/>
              </a:spcBef>
              <a:buChar char="✓"/>
            </a:pPr>
            <a:r>
              <a:rPr lang="ko"/>
              <a:t>Prototyping &amp; Prototyping Test</a:t>
            </a:r>
          </a:p>
          <a:p>
            <a:pPr marL="457200" lvl="0" indent="-228600" rtl="0">
              <a:lnSpc>
                <a:spcPct val="200000"/>
              </a:lnSpc>
              <a:spcBef>
                <a:spcPts val="0"/>
              </a:spcBef>
              <a:buChar char="✓"/>
            </a:pPr>
            <a:r>
              <a:rPr lang="ko"/>
              <a:t>Four Group Activities (no lab session today)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altLang="ko" dirty="0" smtClean="0"/>
              <a:t>Video Break</a:t>
            </a:r>
            <a:endParaRPr lang="ko" dirty="0"/>
          </a:p>
        </p:txBody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311700" y="1098162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lnSpc>
                <a:spcPct val="100000"/>
              </a:lnSpc>
              <a:spcBef>
                <a:spcPts val="0"/>
              </a:spcBef>
            </a:pPr>
            <a:endParaRPr lang="ko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710" y="1098162"/>
            <a:ext cx="5922579" cy="37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588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What you CAN learn from a prototype</a:t>
            </a:r>
          </a:p>
        </p:txBody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lnSpc>
                <a:spcPct val="100000"/>
              </a:lnSpc>
              <a:spcBef>
                <a:spcPts val="0"/>
              </a:spcBef>
            </a:pPr>
            <a:r>
              <a:rPr lang="ko" b="1" dirty="0"/>
              <a:t>Conceptual model</a:t>
            </a: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</a:pPr>
            <a:r>
              <a:rPr lang="ko" dirty="0"/>
              <a:t>Do users understand your websites &amp; features?</a:t>
            </a:r>
          </a:p>
          <a:p>
            <a:pPr marL="457200" lvl="0" indent="-228600">
              <a:lnSpc>
                <a:spcPct val="100000"/>
              </a:lnSpc>
              <a:spcBef>
                <a:spcPts val="0"/>
              </a:spcBef>
            </a:pPr>
            <a:r>
              <a:rPr lang="ko" b="1" dirty="0"/>
              <a:t>Functionality</a:t>
            </a: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</a:pPr>
            <a:r>
              <a:rPr lang="ko" dirty="0"/>
              <a:t>Does your website achieve user’s goal?</a:t>
            </a:r>
          </a:p>
          <a:p>
            <a:pPr marL="457200" lvl="0" indent="-228600">
              <a:lnSpc>
                <a:spcPct val="100000"/>
              </a:lnSpc>
              <a:spcBef>
                <a:spcPts val="0"/>
              </a:spcBef>
            </a:pPr>
            <a:r>
              <a:rPr lang="ko" b="1" dirty="0"/>
              <a:t>Terminology</a:t>
            </a: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</a:pPr>
            <a:r>
              <a:rPr lang="ko" dirty="0"/>
              <a:t>Do users understand labels?</a:t>
            </a:r>
          </a:p>
          <a:p>
            <a:pPr marL="457200" lvl="0" indent="-228600">
              <a:lnSpc>
                <a:spcPct val="100000"/>
              </a:lnSpc>
              <a:spcBef>
                <a:spcPts val="0"/>
              </a:spcBef>
            </a:pPr>
            <a:r>
              <a:rPr lang="ko" b="1" dirty="0"/>
              <a:t>Task flow</a:t>
            </a:r>
          </a:p>
          <a:p>
            <a:pPr marL="914400" lvl="1" indent="-228600">
              <a:lnSpc>
                <a:spcPct val="100000"/>
              </a:lnSpc>
              <a:spcBef>
                <a:spcPts val="0"/>
              </a:spcBef>
            </a:pPr>
            <a:r>
              <a:rPr lang="ko" dirty="0"/>
              <a:t>Can users easily find their way around?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What you CANNOT learn from a prototype</a:t>
            </a:r>
          </a:p>
        </p:txBody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lnSpc>
                <a:spcPct val="150000"/>
              </a:lnSpc>
              <a:spcBef>
                <a:spcPts val="0"/>
              </a:spcBef>
            </a:pPr>
            <a:r>
              <a:rPr lang="ko" b="1" dirty="0"/>
              <a:t>Look</a:t>
            </a:r>
          </a:p>
          <a:p>
            <a:pPr marL="914400" lvl="1" indent="-228600">
              <a:lnSpc>
                <a:spcPct val="150000"/>
              </a:lnSpc>
              <a:spcBef>
                <a:spcPts val="0"/>
              </a:spcBef>
            </a:pPr>
            <a:r>
              <a:rPr lang="ko" dirty="0"/>
              <a:t>Color, font, whitespace</a:t>
            </a:r>
          </a:p>
          <a:p>
            <a:pPr marL="457200" lvl="0" indent="-228600">
              <a:lnSpc>
                <a:spcPct val="150000"/>
              </a:lnSpc>
              <a:spcBef>
                <a:spcPts val="0"/>
              </a:spcBef>
            </a:pPr>
            <a:r>
              <a:rPr lang="ko" b="1" dirty="0"/>
              <a:t>Feel</a:t>
            </a:r>
          </a:p>
          <a:p>
            <a:pPr marL="914400" lvl="1" indent="-228600">
              <a:lnSpc>
                <a:spcPct val="150000"/>
              </a:lnSpc>
              <a:spcBef>
                <a:spcPts val="0"/>
              </a:spcBef>
            </a:pPr>
            <a:r>
              <a:rPr lang="ko" dirty="0"/>
              <a:t>Efficiency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ko" b="1" dirty="0"/>
              <a:t>Response time</a:t>
            </a:r>
          </a:p>
          <a:p>
            <a:pPr marL="914400" lvl="1" indent="-228600">
              <a:lnSpc>
                <a:spcPct val="150000"/>
              </a:lnSpc>
              <a:spcBef>
                <a:spcPts val="0"/>
              </a:spcBef>
            </a:pPr>
            <a:r>
              <a:rPr lang="ko" dirty="0"/>
              <a:t>Depends on human computer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ko" dirty="0"/>
              <a:t>Group Activity </a:t>
            </a:r>
            <a:r>
              <a:rPr lang="ko" dirty="0" smtClean="0"/>
              <a:t>4</a:t>
            </a:r>
            <a:r>
              <a:rPr lang="en-US" altLang="ko" dirty="0"/>
              <a:t> </a:t>
            </a:r>
            <a:r>
              <a:rPr lang="en-US" altLang="ko-KR" dirty="0"/>
              <a:t>[5</a:t>
            </a:r>
            <a:r>
              <a:rPr lang="ko-KR" altLang="en-US" dirty="0"/>
              <a:t> </a:t>
            </a:r>
            <a:r>
              <a:rPr lang="en-US" altLang="ko-KR" dirty="0"/>
              <a:t>min]</a:t>
            </a:r>
            <a:endParaRPr lang="ko" dirty="0"/>
          </a:p>
        </p:txBody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ko" sz="2400"/>
              <a:t>Prototype Test</a:t>
            </a:r>
          </a:p>
          <a:p>
            <a:pPr marL="457200" lvl="0" indent="-228600">
              <a:lnSpc>
                <a:spcPct val="200000"/>
              </a:lnSpc>
              <a:spcBef>
                <a:spcPts val="0"/>
              </a:spcBef>
              <a:buAutoNum type="arabicPeriod"/>
            </a:pPr>
            <a:r>
              <a:rPr lang="ko"/>
              <a:t>Choose one user from your team</a:t>
            </a:r>
          </a:p>
          <a:p>
            <a:pPr marL="457200" lvl="0" indent="-228600">
              <a:lnSpc>
                <a:spcPct val="200000"/>
              </a:lnSpc>
              <a:spcBef>
                <a:spcPts val="0"/>
              </a:spcBef>
              <a:buAutoNum type="arabicPeriod"/>
            </a:pPr>
            <a:r>
              <a:rPr lang="ko"/>
              <a:t>Pair up with another team</a:t>
            </a:r>
          </a:p>
          <a:p>
            <a:pPr marL="457200" lvl="0" indent="-228600">
              <a:lnSpc>
                <a:spcPct val="200000"/>
              </a:lnSpc>
              <a:spcBef>
                <a:spcPts val="0"/>
              </a:spcBef>
              <a:buAutoNum type="arabicPeriod"/>
            </a:pPr>
            <a:r>
              <a:rPr lang="ko"/>
              <a:t>Conduct prototype test with the user from the opposite team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Wrap-up</a:t>
            </a:r>
          </a:p>
        </p:txBody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lnSpc>
                <a:spcPct val="200000"/>
              </a:lnSpc>
              <a:spcBef>
                <a:spcPts val="0"/>
              </a:spcBef>
              <a:buChar char="✓"/>
            </a:pPr>
            <a:r>
              <a:rPr lang="ko"/>
              <a:t>Keep three usability issues in mind</a:t>
            </a:r>
          </a:p>
          <a:p>
            <a:pPr marL="457200" lvl="0" indent="-228600">
              <a:lnSpc>
                <a:spcPct val="200000"/>
              </a:lnSpc>
              <a:spcBef>
                <a:spcPts val="0"/>
              </a:spcBef>
              <a:buChar char="✓"/>
            </a:pPr>
            <a:r>
              <a:rPr lang="ko"/>
              <a:t>Keep discussing about the website design with your teammates</a:t>
            </a:r>
          </a:p>
          <a:p>
            <a:pPr marL="457200" lvl="0" indent="-228600">
              <a:lnSpc>
                <a:spcPct val="200000"/>
              </a:lnSpc>
              <a:spcBef>
                <a:spcPts val="0"/>
              </a:spcBef>
              <a:buChar char="✓"/>
            </a:pPr>
            <a:r>
              <a:rPr lang="ko"/>
              <a:t>Consider design guidelines</a:t>
            </a:r>
          </a:p>
          <a:p>
            <a:pPr marL="457200" lvl="0" indent="-228600" rtl="0">
              <a:lnSpc>
                <a:spcPct val="200000"/>
              </a:lnSpc>
              <a:spcBef>
                <a:spcPts val="0"/>
              </a:spcBef>
              <a:buChar char="✓"/>
            </a:pPr>
            <a:r>
              <a:rPr lang="ko"/>
              <a:t>Try prototype testing before implementing your website</a:t>
            </a:r>
          </a:p>
        </p:txBody>
      </p:sp>
      <p:sp>
        <p:nvSpPr>
          <p:cNvPr id="2" name="텍스트 상자 1"/>
          <p:cNvSpPr txBox="1"/>
          <p:nvPr/>
        </p:nvSpPr>
        <p:spPr>
          <a:xfrm>
            <a:off x="935421" y="4393324"/>
            <a:ext cx="7325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This material is a derivative of </a:t>
            </a:r>
            <a:r>
              <a:rPr lang="en-US" altLang="ko-KR" dirty="0">
                <a:hlinkClick r:id="rId3"/>
              </a:rPr>
              <a:t>MIT's 6.813/6.831</a:t>
            </a:r>
            <a:r>
              <a:rPr lang="en-US" altLang="ko-KR" dirty="0"/>
              <a:t> reading material, used under </a:t>
            </a:r>
            <a:r>
              <a:rPr lang="en-US" altLang="ko-KR" dirty="0">
                <a:hlinkClick r:id="rId4"/>
              </a:rPr>
              <a:t>CC BY-SA 4.0</a:t>
            </a:r>
            <a:r>
              <a:rPr lang="en-US" altLang="ko-KR"/>
              <a:t>. </a:t>
            </a:r>
            <a:r>
              <a:rPr lang="en-US" altLang="ko-KR" dirty="0" smtClean="0"/>
              <a:t>This </a:t>
            </a:r>
            <a:r>
              <a:rPr lang="en-US" altLang="ko-KR" dirty="0"/>
              <a:t>work is licensed under </a:t>
            </a:r>
            <a:r>
              <a:rPr lang="en-US" altLang="ko-KR" dirty="0">
                <a:hlinkClick r:id="rId4"/>
              </a:rPr>
              <a:t>CC BY-SA 4.0</a:t>
            </a:r>
            <a:r>
              <a:rPr lang="en-US" altLang="ko-KR" dirty="0"/>
              <a:t>.</a:t>
            </a:r>
            <a:endParaRPr kumimoji="1" lang="ko-KR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Group Project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>
                <a:solidFill>
                  <a:schemeClr val="accent1"/>
                </a:solidFill>
              </a:rPr>
              <a:t>Objective</a:t>
            </a:r>
          </a:p>
          <a:p>
            <a:pPr marL="0" lvl="0" indent="457200">
              <a:lnSpc>
                <a:spcPct val="150000"/>
              </a:lnSpc>
              <a:spcBef>
                <a:spcPts val="0"/>
              </a:spcBef>
              <a:buNone/>
            </a:pPr>
            <a:r>
              <a:rPr lang="ko" sz="1400"/>
              <a:t>Build a website that introduces and compares Ethiopia and Korea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>
                <a:solidFill>
                  <a:schemeClr val="accent1"/>
                </a:solidFill>
              </a:rPr>
              <a:t>Requirements</a:t>
            </a:r>
          </a:p>
          <a:p>
            <a:pPr marL="914400" lvl="0" indent="-317500" rtl="0">
              <a:lnSpc>
                <a:spcPct val="150000"/>
              </a:lnSpc>
              <a:spcBef>
                <a:spcPts val="0"/>
              </a:spcBef>
              <a:buSzPct val="100000"/>
              <a:buAutoNum type="arabicPeriod"/>
            </a:pPr>
            <a:r>
              <a:rPr lang="ko" sz="1400"/>
              <a:t>Two features that use JavaScript</a:t>
            </a:r>
          </a:p>
          <a:p>
            <a:pPr marL="914400" lvl="0" indent="-317500" rtl="0">
              <a:lnSpc>
                <a:spcPct val="150000"/>
              </a:lnSpc>
              <a:spcBef>
                <a:spcPts val="0"/>
              </a:spcBef>
              <a:buSzPct val="100000"/>
              <a:buAutoNum type="arabicPeriod"/>
            </a:pPr>
            <a:r>
              <a:rPr lang="ko" sz="1400"/>
              <a:t>One interesting feature that considers usability issues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>
                <a:solidFill>
                  <a:schemeClr val="accent1"/>
                </a:solidFill>
              </a:rPr>
              <a:t>Final Presentation</a:t>
            </a:r>
          </a:p>
          <a:p>
            <a:pPr marL="0" lvl="0" indent="45720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ko" sz="1400"/>
              <a:t>2 minute short presentation on your outcome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ko" sz="4800"/>
              <a:t>Usability Issues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(1/5)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Learnability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lvl="0" rtl="0">
              <a:lnSpc>
                <a:spcPct val="150000"/>
              </a:lnSpc>
              <a:spcBef>
                <a:spcPts val="0"/>
              </a:spcBef>
            </a:pPr>
            <a:r>
              <a:rPr lang="ko" b="1" dirty="0"/>
              <a:t>Intuitive</a:t>
            </a:r>
          </a:p>
          <a:p>
            <a:pPr marL="685800" lvl="1" rtl="0">
              <a:lnSpc>
                <a:spcPct val="150000"/>
              </a:lnSpc>
              <a:spcBef>
                <a:spcPts val="0"/>
              </a:spcBef>
            </a:pPr>
            <a:r>
              <a:rPr lang="ko" dirty="0"/>
              <a:t>System Model = Mental Model</a:t>
            </a:r>
          </a:p>
          <a:p>
            <a:pPr marL="228600" lvl="0" rtl="0">
              <a:lnSpc>
                <a:spcPct val="150000"/>
              </a:lnSpc>
              <a:spcBef>
                <a:spcPts val="0"/>
              </a:spcBef>
            </a:pPr>
            <a:r>
              <a:rPr lang="ko" b="1" dirty="0"/>
              <a:t>Easy to learn</a:t>
            </a:r>
          </a:p>
          <a:p>
            <a:pPr marL="685800" lvl="1">
              <a:lnSpc>
                <a:spcPct val="150000"/>
              </a:lnSpc>
              <a:spcBef>
                <a:spcPts val="0"/>
              </a:spcBef>
            </a:pPr>
            <a:r>
              <a:rPr lang="ko" dirty="0"/>
              <a:t>Step by step</a:t>
            </a:r>
          </a:p>
          <a:p>
            <a:pPr marL="228600" lvl="0" rtl="0">
              <a:lnSpc>
                <a:spcPct val="150000"/>
              </a:lnSpc>
              <a:spcBef>
                <a:spcPts val="0"/>
              </a:spcBef>
            </a:pPr>
            <a:r>
              <a:rPr lang="ko" b="1" dirty="0"/>
              <a:t>Straightforward</a:t>
            </a:r>
          </a:p>
          <a:p>
            <a:pPr marL="685800" lvl="1" rtl="0">
              <a:lnSpc>
                <a:spcPct val="150000"/>
              </a:lnSpc>
              <a:spcBef>
                <a:spcPts val="0"/>
              </a:spcBef>
            </a:pPr>
            <a:r>
              <a:rPr lang="ko" dirty="0"/>
              <a:t>Simplicity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ko"/>
              <a:t>Learnability - Example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ko"/>
              <a:t>Command line languages v.s. Menus and forms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449" y="1764649"/>
            <a:ext cx="3592548" cy="283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450" y="1770390"/>
            <a:ext cx="3592550" cy="2874047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b="39106"/>
          <a:stretch/>
        </p:blipFill>
        <p:spPr>
          <a:xfrm>
            <a:off x="6034925" y="1641345"/>
            <a:ext cx="2670249" cy="3132149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7" name="Shape 107"/>
          <p:cNvSpPr/>
          <p:nvPr/>
        </p:nvSpPr>
        <p:spPr>
          <a:xfrm>
            <a:off x="4495150" y="3375000"/>
            <a:ext cx="1068600" cy="272400"/>
          </a:xfrm>
          <a:prstGeom prst="left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 txBox="1"/>
          <p:nvPr/>
        </p:nvSpPr>
        <p:spPr>
          <a:xfrm>
            <a:off x="4221650" y="2477975"/>
            <a:ext cx="1609200" cy="82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ko">
                <a:solidFill>
                  <a:schemeClr val="dk2"/>
                </a:solidFill>
              </a:rPr>
              <a:t>Intuitive?</a:t>
            </a:r>
          </a:p>
          <a:p>
            <a:pPr lvl="0" algn="ctr">
              <a:spcBef>
                <a:spcPts val="0"/>
              </a:spcBef>
              <a:buNone/>
            </a:pPr>
            <a:r>
              <a:rPr lang="ko">
                <a:solidFill>
                  <a:schemeClr val="dk2"/>
                </a:solidFill>
              </a:rPr>
              <a:t>Easy to learn?</a:t>
            </a:r>
          </a:p>
          <a:p>
            <a:pPr lvl="0" algn="ctr">
              <a:spcBef>
                <a:spcPts val="0"/>
              </a:spcBef>
              <a:buNone/>
            </a:pPr>
            <a:r>
              <a:rPr lang="ko">
                <a:solidFill>
                  <a:schemeClr val="dk2"/>
                </a:solidFill>
              </a:rPr>
              <a:t>Straightforward?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"/>
              <a:t>Efficiency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rtl="0">
              <a:lnSpc>
                <a:spcPct val="200000"/>
              </a:lnSpc>
              <a:spcBef>
                <a:spcPts val="0"/>
              </a:spcBef>
            </a:pPr>
            <a:r>
              <a:rPr lang="ko" b="1" dirty="0"/>
              <a:t>Less time to do a task</a:t>
            </a:r>
          </a:p>
          <a:p>
            <a:pPr marL="685800" lvl="7">
              <a:lnSpc>
                <a:spcPct val="200000"/>
              </a:lnSpc>
            </a:pPr>
            <a:r>
              <a:rPr lang="ko" dirty="0"/>
              <a:t>Shortcuts</a:t>
            </a:r>
          </a:p>
          <a:p>
            <a:pPr marL="228600" lvl="0" rtl="0">
              <a:lnSpc>
                <a:spcPct val="200000"/>
              </a:lnSpc>
              <a:spcBef>
                <a:spcPts val="0"/>
              </a:spcBef>
            </a:pPr>
            <a:r>
              <a:rPr lang="ko" b="1" dirty="0"/>
              <a:t>Less time to do a set of tasks</a:t>
            </a:r>
          </a:p>
          <a:p>
            <a:pPr marL="685800" lvl="1" rtl="0">
              <a:lnSpc>
                <a:spcPct val="200000"/>
              </a:lnSpc>
              <a:spcBef>
                <a:spcPts val="0"/>
              </a:spcBef>
            </a:pPr>
            <a:r>
              <a:rPr lang="ko" dirty="0"/>
              <a:t>Pointing &amp; Steering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714</Words>
  <Application>Microsoft Macintosh PowerPoint</Application>
  <PresentationFormat>화면 슬라이드 쇼(16:9)</PresentationFormat>
  <Paragraphs>190</Paragraphs>
  <Slides>44</Slides>
  <Notes>42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44</vt:i4>
      </vt:variant>
    </vt:vector>
  </HeadingPairs>
  <TitlesOfParts>
    <vt:vector size="48" baseType="lpstr">
      <vt:lpstr>Arial</vt:lpstr>
      <vt:lpstr>Open Sans</vt:lpstr>
      <vt:lpstr>PT Sans Narrow</vt:lpstr>
      <vt:lpstr>tropic</vt:lpstr>
      <vt:lpstr>Group Project</vt:lpstr>
      <vt:lpstr>Football Tournament</vt:lpstr>
      <vt:lpstr>Schedule for This Week</vt:lpstr>
      <vt:lpstr>What do we learn today?</vt:lpstr>
      <vt:lpstr>Group Project</vt:lpstr>
      <vt:lpstr>Usability Issues</vt:lpstr>
      <vt:lpstr>Learnability</vt:lpstr>
      <vt:lpstr>Learnability - Example</vt:lpstr>
      <vt:lpstr>Efficiency</vt:lpstr>
      <vt:lpstr>Efficiency - Example</vt:lpstr>
      <vt:lpstr>Safety</vt:lpstr>
      <vt:lpstr>Safety - Example</vt:lpstr>
      <vt:lpstr>Ideation</vt:lpstr>
      <vt:lpstr>Brainstorming</vt:lpstr>
      <vt:lpstr>IDEO’s Rule</vt:lpstr>
      <vt:lpstr>Video Break</vt:lpstr>
      <vt:lpstr>Persona</vt:lpstr>
      <vt:lpstr>Core Tasks</vt:lpstr>
      <vt:lpstr>Group Activity 1    [5 min]</vt:lpstr>
      <vt:lpstr>Design Guidelines</vt:lpstr>
      <vt:lpstr>Simplicity - Reduction</vt:lpstr>
      <vt:lpstr>Simplicity - Regularity</vt:lpstr>
      <vt:lpstr>Simplicity - Double Duty</vt:lpstr>
      <vt:lpstr>Visual contrast</vt:lpstr>
      <vt:lpstr>Alignment</vt:lpstr>
      <vt:lpstr>Color Model</vt:lpstr>
      <vt:lpstr>Background Color</vt:lpstr>
      <vt:lpstr>Color Scheme</vt:lpstr>
      <vt:lpstr>Group Activity 2 [5 min]</vt:lpstr>
      <vt:lpstr>Prototyping</vt:lpstr>
      <vt:lpstr>Why prototype?</vt:lpstr>
      <vt:lpstr>Fidelity</vt:lpstr>
      <vt:lpstr>Feel and Look</vt:lpstr>
      <vt:lpstr>Video Break</vt:lpstr>
      <vt:lpstr>Paper Prototype</vt:lpstr>
      <vt:lpstr>Tips for Good Prototypes</vt:lpstr>
      <vt:lpstr>Group Activity 3 [10 min]</vt:lpstr>
      <vt:lpstr>Prototype Test</vt:lpstr>
      <vt:lpstr>Roles</vt:lpstr>
      <vt:lpstr>Video Break</vt:lpstr>
      <vt:lpstr>What you CAN learn from a prototype</vt:lpstr>
      <vt:lpstr>What you CANNOT learn from a prototype</vt:lpstr>
      <vt:lpstr>Group Activity 4 [5 min]</vt:lpstr>
      <vt:lpstr>Wrap-up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Project</dc:title>
  <cp:lastModifiedBy>Microsoft Office 사용자</cp:lastModifiedBy>
  <cp:revision>7</cp:revision>
  <dcterms:modified xsi:type="dcterms:W3CDTF">2017-07-24T08:37:43Z</dcterms:modified>
</cp:coreProperties>
</file>